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91" y="-4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4" d="100"/>
        <a:sy n="144" d="100"/>
      </p:scale>
      <p:origin x="0" y="13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0736841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3505200" y="38100"/>
            <a:ext cx="5562600" cy="47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hape 6"/>
          <p:cNvCxnSpPr/>
          <p:nvPr/>
        </p:nvCxnSpPr>
        <p:spPr>
          <a:xfrm>
            <a:off x="-2550" y="514150"/>
            <a:ext cx="9149100" cy="23400"/>
          </a:xfrm>
          <a:prstGeom prst="straightConnector1">
            <a:avLst/>
          </a:prstGeom>
          <a:noFill/>
          <a:ln w="228600" cap="flat" cmpd="sng">
            <a:solidFill>
              <a:srgbClr val="93C06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  <p:pic>
        <p:nvPicPr>
          <p:cNvPr id="8" name="Shape 8" descr="K:\mapping\kbarklow\Angelo\Travelwise\tw rethink logo higher res.jp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340016" y="87769"/>
            <a:ext cx="2731200" cy="10575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openxmlformats.org/officeDocument/2006/relationships/image" Target="../media/image20.png"/><Relationship Id="rId21" Type="http://schemas.openxmlformats.org/officeDocument/2006/relationships/image" Target="../media/image38.png"/><Relationship Id="rId7" Type="http://schemas.openxmlformats.org/officeDocument/2006/relationships/image" Target="../media/image24.jp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3.jp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g"/><Relationship Id="rId11" Type="http://schemas.openxmlformats.org/officeDocument/2006/relationships/image" Target="../media/image28.jpg"/><Relationship Id="rId24" Type="http://schemas.openxmlformats.org/officeDocument/2006/relationships/image" Target="../media/image41.png"/><Relationship Id="rId5" Type="http://schemas.openxmlformats.org/officeDocument/2006/relationships/image" Target="../media/image22.png"/><Relationship Id="rId15" Type="http://schemas.openxmlformats.org/officeDocument/2006/relationships/image" Target="../media/image32.jpg"/><Relationship Id="rId23" Type="http://schemas.openxmlformats.org/officeDocument/2006/relationships/image" Target="../media/image40.pn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Relationship Id="rId22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ctrTitle"/>
          </p:nvPr>
        </p:nvSpPr>
        <p:spPr>
          <a:xfrm>
            <a:off x="311700" y="744575"/>
            <a:ext cx="8520600" cy="179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TravelWise</a:t>
            </a:r>
          </a:p>
        </p:txBody>
      </p:sp>
      <p:sp>
        <p:nvSpPr>
          <p:cNvPr id="58" name="Shape 58"/>
          <p:cNvSpPr txBox="1">
            <a:spLocks noGrp="1"/>
          </p:cNvSpPr>
          <p:nvPr>
            <p:ph type="subTitle" idx="1"/>
          </p:nvPr>
        </p:nvSpPr>
        <p:spPr>
          <a:xfrm>
            <a:off x="311700" y="2595125"/>
            <a:ext cx="8520600" cy="904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Rethink Your Trip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r>
              <a:rPr lang="en" sz="2000" dirty="0"/>
              <a:t>Angelo Papastamos</a:t>
            </a:r>
          </a:p>
          <a:p>
            <a:pPr lvl="0">
              <a:spcBef>
                <a:spcPts val="0"/>
              </a:spcBef>
              <a:buNone/>
            </a:pPr>
            <a:r>
              <a:rPr lang="en" sz="2000" dirty="0"/>
              <a:t>TravelWise Program Engineer</a:t>
            </a:r>
          </a:p>
        </p:txBody>
      </p:sp>
      <p:pic>
        <p:nvPicPr>
          <p:cNvPr id="59" name="Shape 59" descr="udot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74599" y="3901649"/>
            <a:ext cx="3594799" cy="96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3505200" y="163650"/>
            <a:ext cx="5562600" cy="732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b="0">
                <a:solidFill>
                  <a:srgbClr val="000000"/>
                </a:solidFill>
              </a:rPr>
              <a:t>Conclusion</a:t>
            </a:r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rgbClr val="999999"/>
              </a:buClr>
            </a:pPr>
            <a:r>
              <a:rPr lang="en" sz="2800" dirty="0">
                <a:solidFill>
                  <a:srgbClr val="999999"/>
                </a:solidFill>
              </a:rPr>
              <a:t>User friendly tracker and dashboard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rgbClr val="999999"/>
              </a:buClr>
            </a:pPr>
            <a:r>
              <a:rPr lang="en" sz="2800" dirty="0">
                <a:solidFill>
                  <a:srgbClr val="999999"/>
                </a:solidFill>
              </a:rPr>
              <a:t>Reduce single occupant vehicles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rgbClr val="999999"/>
              </a:buClr>
            </a:pPr>
            <a:r>
              <a:rPr lang="en" sz="2800" dirty="0">
                <a:solidFill>
                  <a:srgbClr val="999999"/>
                </a:solidFill>
              </a:rPr>
              <a:t>Use alternate transportation strategies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rgbClr val="999999"/>
              </a:buClr>
            </a:pPr>
            <a:r>
              <a:rPr lang="en" sz="2800" dirty="0">
                <a:solidFill>
                  <a:srgbClr val="999999"/>
                </a:solidFill>
              </a:rPr>
              <a:t>Improve air quality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rgbClr val="999999"/>
              </a:buClr>
            </a:pPr>
            <a:r>
              <a:rPr lang="en" sz="2800" dirty="0">
                <a:solidFill>
                  <a:srgbClr val="999999"/>
                </a:solidFill>
              </a:rPr>
              <a:t>Improve health</a:t>
            </a:r>
          </a:p>
          <a:p>
            <a:pPr marL="457200" lvl="0" indent="-228600">
              <a:lnSpc>
                <a:spcPct val="115000"/>
              </a:lnSpc>
              <a:spcBef>
                <a:spcPts val="0"/>
              </a:spcBef>
              <a:buClr>
                <a:srgbClr val="999999"/>
              </a:buClr>
            </a:pPr>
            <a:r>
              <a:rPr lang="en" sz="2800" dirty="0">
                <a:solidFill>
                  <a:srgbClr val="999999"/>
                </a:solidFill>
              </a:rPr>
              <a:t>TravelWise, it’s a verb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Shape 145" descr="Screen Shot 2014-10-08 at 11.14.58 A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1337" y="1147587"/>
            <a:ext cx="1781100" cy="1084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Shape 146" descr="goldman-sachs-logo2-300x300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0863" y="1218987"/>
            <a:ext cx="1012800" cy="101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Shape 147" descr="RioTinto1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33988" y="2231338"/>
            <a:ext cx="1371600" cy="59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Shape 148" descr="chase-aaa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53850" y="3624137"/>
            <a:ext cx="1131900" cy="8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Shape 149" descr="Newly_Improved_SLC_Logo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731775" y="2962888"/>
            <a:ext cx="1023900" cy="12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Shape 150" descr="1282948482877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104364" y="2699450"/>
            <a:ext cx="954000" cy="89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Shape 151" descr="economicdevel-sjclogo.gif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275125" y="2606588"/>
            <a:ext cx="1239900" cy="6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Shape 15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751338" y="2046413"/>
            <a:ext cx="11430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Shape 153" descr="71176_143145124715_7080958_n.jp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35087" y="2549475"/>
            <a:ext cx="1176300" cy="113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Shape 154" descr="Screen Shot 2012-10-16 at 10.26.54 AM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832437" y="4596512"/>
            <a:ext cx="2743200" cy="3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Shape 155" descr="Screen shot 2013-10-25 at 10.06.03 AM.p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861191" y="3129287"/>
            <a:ext cx="1164600" cy="1349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Shape 156" descr="3953_WFRC_HEADERS-02.pn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3703637" y="3302000"/>
            <a:ext cx="2922600" cy="129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Shape 157" descr="12_CarShare_cmyk.jpg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2023325" y="2930050"/>
            <a:ext cx="1795500" cy="5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Shape 158" descr="4d0162b078fbd.image.jpg"/>
          <p:cNvPicPr preferRelativeResize="0"/>
          <p:nvPr/>
        </p:nvPicPr>
        <p:blipFill rotWithShape="1">
          <a:blip r:embed="rId16">
            <a:alphaModFix/>
          </a:blip>
          <a:srcRect t="22830" b="31111"/>
          <a:stretch/>
        </p:blipFill>
        <p:spPr>
          <a:xfrm>
            <a:off x="6170475" y="4274675"/>
            <a:ext cx="2755800" cy="74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Shape 159" descr="uta_logo.png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3905237" y="2158988"/>
            <a:ext cx="1333500" cy="3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Shape 160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2491575" y="1443850"/>
            <a:ext cx="1612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Shape 161" descr="clean air champions.png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5402262" y="1612900"/>
            <a:ext cx="2749500" cy="71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Shape 162" descr="Screen Shot 2012-10-16 at 10.28.27 AM.png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4980282" y="5988664"/>
            <a:ext cx="1961100" cy="38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Shape 163" descr="Screen Shot 2014-10-08 at 11.12.32 AM.png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3449013" y="693900"/>
            <a:ext cx="1359000" cy="85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Shape 164" descr="Screen Shot 2014-10-08 at 11.12.39 AM.png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7689688" y="1331637"/>
            <a:ext cx="1384200" cy="78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Shape 165" descr="Screen Shot 2014-10-08 at 11.19.13 AM.png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180862" y="4144262"/>
            <a:ext cx="1489199" cy="90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Shape 166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5162537" y="764094"/>
            <a:ext cx="3051600" cy="710400"/>
          </a:xfrm>
          <a:prstGeom prst="rect">
            <a:avLst/>
          </a:prstGeom>
          <a:gradFill>
            <a:gsLst>
              <a:gs pos="0">
                <a:srgbClr val="97B4E4"/>
              </a:gs>
              <a:gs pos="50000">
                <a:srgbClr val="BFCFEC"/>
              </a:gs>
              <a:gs pos="100000">
                <a:srgbClr val="E0E8F4"/>
              </a:gs>
            </a:gsLst>
            <a:lin ang="5400012" scaled="0"/>
          </a:gradFill>
          <a:ln>
            <a:noFill/>
          </a:ln>
        </p:spPr>
      </p:pic>
      <p:sp>
        <p:nvSpPr>
          <p:cNvPr id="167" name="Shape 167"/>
          <p:cNvSpPr txBox="1"/>
          <p:nvPr/>
        </p:nvSpPr>
        <p:spPr>
          <a:xfrm>
            <a:off x="5792925" y="155875"/>
            <a:ext cx="3232800" cy="500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en" sz="2400"/>
              <a:t>Partnerships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3505200" y="194825"/>
            <a:ext cx="5562600" cy="631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b="0">
                <a:solidFill>
                  <a:srgbClr val="000000"/>
                </a:solidFill>
              </a:rPr>
              <a:t>Past Trends</a:t>
            </a:r>
          </a:p>
        </p:txBody>
      </p:sp>
      <p:pic>
        <p:nvPicPr>
          <p:cNvPr id="173" name="Shape 1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0600" y="1200150"/>
            <a:ext cx="762000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2800" b="1" dirty="0">
                <a:solidFill>
                  <a:srgbClr val="666666"/>
                </a:solidFill>
              </a:rPr>
              <a:t>UDOT’s TravelWise Program</a:t>
            </a:r>
          </a:p>
          <a:p>
            <a:pPr marL="0" lvl="0" indent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2800" dirty="0">
                <a:solidFill>
                  <a:srgbClr val="666666"/>
                </a:solidFill>
              </a:rPr>
              <a:t>A set of strategies that encourages Utahns to use alternatives to driving alone.</a:t>
            </a:r>
          </a:p>
          <a:p>
            <a:pPr lvl="0">
              <a:spcBef>
                <a:spcPts val="0"/>
              </a:spcBef>
              <a:buNone/>
            </a:pPr>
            <a:endParaRPr dirty="0">
              <a:solidFill>
                <a:srgbClr val="666666"/>
              </a:solidFill>
            </a:endParaRPr>
          </a:p>
        </p:txBody>
      </p:sp>
      <p:grpSp>
        <p:nvGrpSpPr>
          <p:cNvPr id="65" name="Shape 65"/>
          <p:cNvGrpSpPr/>
          <p:nvPr/>
        </p:nvGrpSpPr>
        <p:grpSpPr>
          <a:xfrm>
            <a:off x="3918437" y="3073199"/>
            <a:ext cx="2178997" cy="1521440"/>
            <a:chOff x="508569" y="1601279"/>
            <a:chExt cx="2776500" cy="1906328"/>
          </a:xfrm>
        </p:grpSpPr>
        <p:sp>
          <p:nvSpPr>
            <p:cNvPr id="66" name="Shape 66"/>
            <p:cNvSpPr txBox="1"/>
            <p:nvPr/>
          </p:nvSpPr>
          <p:spPr>
            <a:xfrm>
              <a:off x="508569" y="3002108"/>
              <a:ext cx="2776500" cy="5055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" sz="19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Carpooling/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" sz="19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Vanpooling</a:t>
              </a:r>
            </a:p>
          </p:txBody>
        </p:sp>
        <p:pic>
          <p:nvPicPr>
            <p:cNvPr id="67" name="Shape 67" descr="TW_Icon-05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47850" y="1601279"/>
              <a:ext cx="1285500" cy="12855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8" name="Shape 68"/>
          <p:cNvGrpSpPr/>
          <p:nvPr/>
        </p:nvGrpSpPr>
        <p:grpSpPr>
          <a:xfrm>
            <a:off x="6496407" y="3071304"/>
            <a:ext cx="1721319" cy="1398857"/>
            <a:chOff x="2790825" y="3911539"/>
            <a:chExt cx="2149500" cy="1741388"/>
          </a:xfrm>
        </p:grpSpPr>
        <p:sp>
          <p:nvSpPr>
            <p:cNvPr id="69" name="Shape 69"/>
            <p:cNvSpPr txBox="1"/>
            <p:nvPr/>
          </p:nvSpPr>
          <p:spPr>
            <a:xfrm>
              <a:off x="2790825" y="5268328"/>
              <a:ext cx="2149500" cy="384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" sz="19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Public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" sz="19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Transit</a:t>
              </a:r>
            </a:p>
          </p:txBody>
        </p:sp>
        <p:pic>
          <p:nvPicPr>
            <p:cNvPr id="70" name="Shape 70" descr="TW_Icon-07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963863" y="3911539"/>
              <a:ext cx="1216200" cy="12162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1" name="Shape 71"/>
          <p:cNvGrpSpPr/>
          <p:nvPr/>
        </p:nvGrpSpPr>
        <p:grpSpPr>
          <a:xfrm>
            <a:off x="51778" y="3073211"/>
            <a:ext cx="2034219" cy="1396938"/>
            <a:chOff x="4591050" y="3835114"/>
            <a:chExt cx="2641500" cy="1680224"/>
          </a:xfrm>
        </p:grpSpPr>
        <p:sp>
          <p:nvSpPr>
            <p:cNvPr id="72" name="Shape 72"/>
            <p:cNvSpPr txBox="1"/>
            <p:nvPr/>
          </p:nvSpPr>
          <p:spPr>
            <a:xfrm>
              <a:off x="4591050" y="5130739"/>
              <a:ext cx="2641500" cy="384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" sz="19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Alternative Schedules</a:t>
              </a:r>
            </a:p>
          </p:txBody>
        </p:sp>
        <p:pic>
          <p:nvPicPr>
            <p:cNvPr id="73" name="Shape 73" descr="TW_Icon-03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10800000" flipH="1">
              <a:off x="4998273" y="3835114"/>
              <a:ext cx="1216200" cy="12162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4" name="Shape 74"/>
          <p:cNvGrpSpPr/>
          <p:nvPr/>
        </p:nvGrpSpPr>
        <p:grpSpPr>
          <a:xfrm>
            <a:off x="2638356" y="3071473"/>
            <a:ext cx="1546060" cy="1435217"/>
            <a:chOff x="4940300" y="1658766"/>
            <a:chExt cx="1823400" cy="1730428"/>
          </a:xfrm>
        </p:grpSpPr>
        <p:sp>
          <p:nvSpPr>
            <p:cNvPr id="75" name="Shape 75"/>
            <p:cNvSpPr txBox="1"/>
            <p:nvPr/>
          </p:nvSpPr>
          <p:spPr>
            <a:xfrm>
              <a:off x="4940300" y="3004595"/>
              <a:ext cx="1823400" cy="384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" sz="19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Tele-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" sz="19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commuting</a:t>
              </a:r>
            </a:p>
          </p:txBody>
        </p:sp>
        <p:pic>
          <p:nvPicPr>
            <p:cNvPr id="76" name="Shape 76" descr="TW_Icon-08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200650" y="1658766"/>
              <a:ext cx="1216200" cy="12162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7" name="Shape 77"/>
          <p:cNvGrpSpPr/>
          <p:nvPr/>
        </p:nvGrpSpPr>
        <p:grpSpPr>
          <a:xfrm>
            <a:off x="1481408" y="3071090"/>
            <a:ext cx="1408051" cy="1435994"/>
            <a:chOff x="7232650" y="1658766"/>
            <a:chExt cx="1624800" cy="1729280"/>
          </a:xfrm>
        </p:grpSpPr>
        <p:sp>
          <p:nvSpPr>
            <p:cNvPr id="78" name="Shape 78"/>
            <p:cNvSpPr txBox="1"/>
            <p:nvPr/>
          </p:nvSpPr>
          <p:spPr>
            <a:xfrm>
              <a:off x="7232650" y="3003446"/>
              <a:ext cx="1624800" cy="384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" sz="19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Trip Chaining</a:t>
              </a:r>
            </a:p>
          </p:txBody>
        </p:sp>
        <p:pic>
          <p:nvPicPr>
            <p:cNvPr id="79" name="Shape 79" descr="TW_Icon-09.pn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340596" y="1658766"/>
              <a:ext cx="1216200" cy="12162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0" name="Shape 80"/>
          <p:cNvGrpSpPr/>
          <p:nvPr/>
        </p:nvGrpSpPr>
        <p:grpSpPr>
          <a:xfrm>
            <a:off x="5359724" y="3034586"/>
            <a:ext cx="1309543" cy="1474197"/>
            <a:chOff x="3167049" y="1572256"/>
            <a:chExt cx="1539010" cy="1765717"/>
          </a:xfrm>
        </p:grpSpPr>
        <p:sp>
          <p:nvSpPr>
            <p:cNvPr id="81" name="Shape 81"/>
            <p:cNvSpPr txBox="1"/>
            <p:nvPr/>
          </p:nvSpPr>
          <p:spPr>
            <a:xfrm>
              <a:off x="3167059" y="2953374"/>
              <a:ext cx="1539000" cy="384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" sz="19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Skip the Trip</a:t>
              </a:r>
            </a:p>
          </p:txBody>
        </p:sp>
        <p:pic>
          <p:nvPicPr>
            <p:cNvPr id="82" name="Shape 82" descr="TW_Icon-02.png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3167049" y="1572256"/>
              <a:ext cx="1254000" cy="1254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3" name="Shape 83"/>
          <p:cNvGrpSpPr/>
          <p:nvPr/>
        </p:nvGrpSpPr>
        <p:grpSpPr>
          <a:xfrm>
            <a:off x="7481443" y="3073203"/>
            <a:ext cx="2331123" cy="1396939"/>
            <a:chOff x="313973" y="3914215"/>
            <a:chExt cx="2641500" cy="1738351"/>
          </a:xfrm>
        </p:grpSpPr>
        <p:sp>
          <p:nvSpPr>
            <p:cNvPr id="84" name="Shape 84"/>
            <p:cNvSpPr txBox="1"/>
            <p:nvPr/>
          </p:nvSpPr>
          <p:spPr>
            <a:xfrm>
              <a:off x="313973" y="5267967"/>
              <a:ext cx="2641500" cy="384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" sz="19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Active Transportation</a:t>
              </a:r>
            </a:p>
          </p:txBody>
        </p:sp>
        <p:pic>
          <p:nvPicPr>
            <p:cNvPr id="85" name="Shape 85" descr="TW_Icon-04.png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656766" y="3914215"/>
              <a:ext cx="1219200" cy="1219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6" name="Shape 86"/>
          <p:cNvSpPr txBox="1"/>
          <p:nvPr/>
        </p:nvSpPr>
        <p:spPr>
          <a:xfrm>
            <a:off x="4667250" y="164525"/>
            <a:ext cx="4329600" cy="44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en" sz="2400"/>
              <a:t>Strategies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3505200" y="179250"/>
            <a:ext cx="5562600" cy="647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b="0">
                <a:solidFill>
                  <a:srgbClr val="000000"/>
                </a:solidFill>
              </a:rPr>
              <a:t>Benefits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rgbClr val="999999"/>
              </a:buClr>
            </a:pPr>
            <a:r>
              <a:rPr lang="en" sz="2800" dirty="0">
                <a:solidFill>
                  <a:srgbClr val="999999"/>
                </a:solidFill>
              </a:rPr>
              <a:t>Healthier communities and environment (air quality)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rgbClr val="999999"/>
              </a:buClr>
            </a:pPr>
            <a:r>
              <a:rPr lang="en" sz="2800" dirty="0">
                <a:solidFill>
                  <a:srgbClr val="999999"/>
                </a:solidFill>
              </a:rPr>
              <a:t>Improved physical and mental health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rgbClr val="999999"/>
              </a:buClr>
            </a:pPr>
            <a:r>
              <a:rPr lang="en" sz="2800" dirty="0">
                <a:solidFill>
                  <a:srgbClr val="999999"/>
                </a:solidFill>
              </a:rPr>
              <a:t>Decreased congestion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rgbClr val="999999"/>
              </a:buClr>
            </a:pPr>
            <a:r>
              <a:rPr lang="en" sz="2800" dirty="0">
                <a:solidFill>
                  <a:srgbClr val="999999"/>
                </a:solidFill>
              </a:rPr>
              <a:t>Enriched quality of life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/>
        </p:nvSpPr>
        <p:spPr>
          <a:xfrm>
            <a:off x="5931475" y="190500"/>
            <a:ext cx="3117300" cy="38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en" sz="2400"/>
              <a:t>The Tracker</a:t>
            </a:r>
          </a:p>
        </p:txBody>
      </p:sp>
      <p:pic>
        <p:nvPicPr>
          <p:cNvPr id="98" name="Shape 98" descr="Screenshot (141).png"/>
          <p:cNvPicPr preferRelativeResize="0"/>
          <p:nvPr/>
        </p:nvPicPr>
        <p:blipFill rotWithShape="1">
          <a:blip r:embed="rId3">
            <a:alphaModFix/>
          </a:blip>
          <a:srcRect t="5492" b="5483"/>
          <a:stretch/>
        </p:blipFill>
        <p:spPr>
          <a:xfrm>
            <a:off x="599812" y="1269424"/>
            <a:ext cx="7944375" cy="361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3505200" y="194825"/>
            <a:ext cx="5562600" cy="498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b="0">
                <a:solidFill>
                  <a:srgbClr val="000000"/>
                </a:solidFill>
              </a:rPr>
              <a:t>The Tracker</a:t>
            </a:r>
          </a:p>
        </p:txBody>
      </p:sp>
      <p:pic>
        <p:nvPicPr>
          <p:cNvPr id="104" name="Shape 104" descr="Screenshot (138).png"/>
          <p:cNvPicPr preferRelativeResize="0"/>
          <p:nvPr/>
        </p:nvPicPr>
        <p:blipFill rotWithShape="1">
          <a:blip r:embed="rId3">
            <a:alphaModFix/>
          </a:blip>
          <a:srcRect r="34524"/>
          <a:stretch/>
        </p:blipFill>
        <p:spPr>
          <a:xfrm>
            <a:off x="3835975" y="1067425"/>
            <a:ext cx="4762500" cy="3725924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Shape 105"/>
          <p:cNvSpPr txBox="1"/>
          <p:nvPr/>
        </p:nvSpPr>
        <p:spPr>
          <a:xfrm>
            <a:off x="346375" y="1333500"/>
            <a:ext cx="3221100" cy="335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200000"/>
              </a:lnSpc>
              <a:spcBef>
                <a:spcPts val="0"/>
              </a:spcBef>
              <a:buClr>
                <a:srgbClr val="999999"/>
              </a:buClr>
              <a:buSzPct val="100000"/>
              <a:buChar char="●"/>
            </a:pPr>
            <a:r>
              <a:rPr lang="en" sz="2400">
                <a:solidFill>
                  <a:srgbClr val="999999"/>
                </a:solidFill>
              </a:rPr>
              <a:t>Strategy</a:t>
            </a:r>
          </a:p>
          <a:p>
            <a:pPr marL="457200" lvl="0" indent="-381000" rtl="0">
              <a:lnSpc>
                <a:spcPct val="200000"/>
              </a:lnSpc>
              <a:spcBef>
                <a:spcPts val="0"/>
              </a:spcBef>
              <a:buClr>
                <a:srgbClr val="999999"/>
              </a:buClr>
              <a:buSzPct val="100000"/>
              <a:buChar char="●"/>
            </a:pPr>
            <a:r>
              <a:rPr lang="en" sz="2400">
                <a:solidFill>
                  <a:srgbClr val="999999"/>
                </a:solidFill>
              </a:rPr>
              <a:t>Emissions</a:t>
            </a:r>
          </a:p>
          <a:p>
            <a:pPr marL="457200" lvl="0" indent="-381000" rtl="0">
              <a:lnSpc>
                <a:spcPct val="200000"/>
              </a:lnSpc>
              <a:spcBef>
                <a:spcPts val="0"/>
              </a:spcBef>
              <a:buClr>
                <a:srgbClr val="999999"/>
              </a:buClr>
              <a:buSzPct val="100000"/>
              <a:buChar char="●"/>
            </a:pPr>
            <a:r>
              <a:rPr lang="en" sz="2400">
                <a:solidFill>
                  <a:srgbClr val="999999"/>
                </a:solidFill>
              </a:rPr>
              <a:t>Distance</a:t>
            </a:r>
          </a:p>
          <a:p>
            <a:pPr marL="457200" lvl="0" indent="-381000" rtl="0">
              <a:lnSpc>
                <a:spcPct val="200000"/>
              </a:lnSpc>
              <a:spcBef>
                <a:spcPts val="0"/>
              </a:spcBef>
              <a:buClr>
                <a:srgbClr val="999999"/>
              </a:buClr>
              <a:buSzPct val="100000"/>
              <a:buChar char="●"/>
            </a:pPr>
            <a:r>
              <a:rPr lang="en" sz="2400">
                <a:solidFill>
                  <a:srgbClr val="999999"/>
                </a:solidFill>
              </a:rPr>
              <a:t>Time</a:t>
            </a:r>
          </a:p>
          <a:p>
            <a:pPr marL="457200" lvl="0" indent="-381000" rtl="0">
              <a:lnSpc>
                <a:spcPct val="200000"/>
              </a:lnSpc>
              <a:spcBef>
                <a:spcPts val="0"/>
              </a:spcBef>
              <a:buClr>
                <a:srgbClr val="999999"/>
              </a:buClr>
              <a:buSzPct val="100000"/>
              <a:buChar char="●"/>
            </a:pPr>
            <a:r>
              <a:rPr lang="en" sz="2400">
                <a:solidFill>
                  <a:srgbClr val="999999"/>
                </a:solidFill>
              </a:rPr>
              <a:t>Route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3505200" y="171450"/>
            <a:ext cx="5562600" cy="561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b="0">
                <a:solidFill>
                  <a:srgbClr val="000000"/>
                </a:solidFill>
              </a:rPr>
              <a:t>Interactive Map</a:t>
            </a:r>
          </a:p>
        </p:txBody>
      </p:sp>
      <p:pic>
        <p:nvPicPr>
          <p:cNvPr id="111" name="Shape 111" descr="Screenshot (128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8462" y="1256150"/>
            <a:ext cx="6567075" cy="3360449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Shape 112"/>
          <p:cNvSpPr/>
          <p:nvPr/>
        </p:nvSpPr>
        <p:spPr>
          <a:xfrm>
            <a:off x="7665900" y="2174275"/>
            <a:ext cx="148200" cy="2571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66666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3505200" y="171450"/>
            <a:ext cx="5562600" cy="561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0">
                <a:solidFill>
                  <a:srgbClr val="000000"/>
                </a:solidFill>
              </a:rPr>
              <a:t>Interactive Map</a:t>
            </a:r>
          </a:p>
        </p:txBody>
      </p:sp>
      <p:pic>
        <p:nvPicPr>
          <p:cNvPr id="118" name="Shape 118" descr="Screenshot (139).png"/>
          <p:cNvPicPr preferRelativeResize="0"/>
          <p:nvPr/>
        </p:nvPicPr>
        <p:blipFill rotWithShape="1">
          <a:blip r:embed="rId3">
            <a:alphaModFix/>
          </a:blip>
          <a:srcRect l="139" r="149"/>
          <a:stretch/>
        </p:blipFill>
        <p:spPr>
          <a:xfrm>
            <a:off x="1288462" y="1256150"/>
            <a:ext cx="6567075" cy="3360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3505200" y="194825"/>
            <a:ext cx="5562600" cy="569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0">
                <a:solidFill>
                  <a:srgbClr val="000000"/>
                </a:solidFill>
              </a:rPr>
              <a:t>Your Dashboard</a:t>
            </a:r>
          </a:p>
        </p:txBody>
      </p:sp>
      <p:pic>
        <p:nvPicPr>
          <p:cNvPr id="124" name="Shape 124" descr="Screenshot (140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725" y="1356000"/>
            <a:ext cx="4630049" cy="3413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Shape 125" descr="Screenshot (130)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74875" y="1356000"/>
            <a:ext cx="2085750" cy="3413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Shape 126" descr="Screenshot (131)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03725" y="3697024"/>
            <a:ext cx="1688799" cy="111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Shape 127" descr="Screenshot (133).png"/>
          <p:cNvPicPr preferRelativeResize="0"/>
          <p:nvPr/>
        </p:nvPicPr>
        <p:blipFill rotWithShape="1">
          <a:blip r:embed="rId6">
            <a:alphaModFix/>
          </a:blip>
          <a:srcRect t="1970"/>
          <a:stretch/>
        </p:blipFill>
        <p:spPr>
          <a:xfrm>
            <a:off x="7203725" y="2503137"/>
            <a:ext cx="1688800" cy="111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Shape 128" descr="Screenshot (134)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203725" y="1309250"/>
            <a:ext cx="1688799" cy="1119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3505200" y="194825"/>
            <a:ext cx="5562600" cy="654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b="0">
                <a:solidFill>
                  <a:srgbClr val="000000"/>
                </a:solidFill>
              </a:rPr>
              <a:t>Your Statistics</a:t>
            </a:r>
          </a:p>
        </p:txBody>
      </p:sp>
      <p:pic>
        <p:nvPicPr>
          <p:cNvPr id="134" name="Shape 134" descr="Screenshot (137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4799" y="1229749"/>
            <a:ext cx="7094399" cy="3599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107</Words>
  <Application>Microsoft Office PowerPoint</Application>
  <PresentationFormat>On-screen Show (16:9)</PresentationFormat>
  <Paragraphs>43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simple-light-2</vt:lpstr>
      <vt:lpstr>TravelWise</vt:lpstr>
      <vt:lpstr>PowerPoint Presentation</vt:lpstr>
      <vt:lpstr>Benefits</vt:lpstr>
      <vt:lpstr>PowerPoint Presentation</vt:lpstr>
      <vt:lpstr>The Tracker</vt:lpstr>
      <vt:lpstr>Interactive Map</vt:lpstr>
      <vt:lpstr>Interactive Map</vt:lpstr>
      <vt:lpstr>Your Dashboard</vt:lpstr>
      <vt:lpstr>Your Statistics</vt:lpstr>
      <vt:lpstr>Conclusion</vt:lpstr>
      <vt:lpstr>PowerPoint Presentation</vt:lpstr>
      <vt:lpstr>Past Trends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TravelWise</dc:title>
  <dc:creator>Angelo Papastamos</dc:creator>
  <cp:lastModifiedBy>Angelo Papastamos</cp:lastModifiedBy>
  <cp:revision>4</cp:revision>
  <dcterms:modified xsi:type="dcterms:W3CDTF">2016-12-14T22:56:17Z</dcterms:modified>
</cp:coreProperties>
</file>